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3" r:id="rId3"/>
    <p:sldId id="262" r:id="rId4"/>
    <p:sldId id="271" r:id="rId5"/>
    <p:sldId id="272" r:id="rId6"/>
    <p:sldId id="270" r:id="rId7"/>
    <p:sldId id="269" r:id="rId8"/>
    <p:sldId id="258" r:id="rId9"/>
    <p:sldId id="257" r:id="rId10"/>
    <p:sldId id="266" r:id="rId11"/>
    <p:sldId id="265" r:id="rId12"/>
    <p:sldId id="259" r:id="rId13"/>
    <p:sldId id="273" r:id="rId14"/>
    <p:sldId id="274" r:id="rId15"/>
    <p:sldId id="275" r:id="rId16"/>
    <p:sldId id="276" r:id="rId17"/>
    <p:sldId id="260" r:id="rId18"/>
    <p:sldId id="264" r:id="rId19"/>
    <p:sldId id="261" r:id="rId20"/>
    <p:sldId id="267" r:id="rId21"/>
    <p:sldId id="277"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6" autoAdjust="0"/>
    <p:restoredTop sz="94660"/>
  </p:normalViewPr>
  <p:slideViewPr>
    <p:cSldViewPr>
      <p:cViewPr varScale="1">
        <p:scale>
          <a:sx n="74" d="100"/>
          <a:sy n="74" d="100"/>
        </p:scale>
        <p:origin x="-93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134F2838-A723-4A4C-9834-D8315F0E0E9B}" type="datetimeFigureOut">
              <a:rPr lang="en-US" smtClean="0"/>
              <a:pPr/>
              <a:t>3/4/2012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F13BD3FD-ABE1-4701-B87C-A6055409885B}" type="slidenum">
              <a:rPr lang="en-US" smtClean="0"/>
              <a:pPr/>
              <a:t>‹#›</a:t>
            </a:fld>
            <a:endParaRPr lang="en-US"/>
          </a:p>
        </p:txBody>
      </p:sp>
    </p:spTree>
    <p:extLst>
      <p:ext uri="{BB962C8B-B14F-4D97-AF65-F5344CB8AC3E}">
        <p14:creationId xmlns="" xmlns:p14="http://schemas.microsoft.com/office/powerpoint/2010/main" val="150183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1</a:t>
            </a:fld>
            <a:endParaRPr lang="en-US"/>
          </a:p>
        </p:txBody>
      </p:sp>
    </p:spTree>
    <p:extLst>
      <p:ext uri="{BB962C8B-B14F-4D97-AF65-F5344CB8AC3E}">
        <p14:creationId xmlns="" xmlns:p14="http://schemas.microsoft.com/office/powerpoint/2010/main" val="63601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8</a:t>
            </a:fld>
            <a:endParaRPr lang="en-US"/>
          </a:p>
        </p:txBody>
      </p:sp>
    </p:spTree>
    <p:extLst>
      <p:ext uri="{BB962C8B-B14F-4D97-AF65-F5344CB8AC3E}">
        <p14:creationId xmlns="" xmlns:p14="http://schemas.microsoft.com/office/powerpoint/2010/main" val="3163389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9</a:t>
            </a:fld>
            <a:endParaRPr lang="en-US"/>
          </a:p>
        </p:txBody>
      </p:sp>
    </p:spTree>
    <p:extLst>
      <p:ext uri="{BB962C8B-B14F-4D97-AF65-F5344CB8AC3E}">
        <p14:creationId xmlns="" xmlns:p14="http://schemas.microsoft.com/office/powerpoint/2010/main" val="2466155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12</a:t>
            </a:fld>
            <a:endParaRPr lang="en-US"/>
          </a:p>
        </p:txBody>
      </p:sp>
    </p:spTree>
    <p:extLst>
      <p:ext uri="{BB962C8B-B14F-4D97-AF65-F5344CB8AC3E}">
        <p14:creationId xmlns="" xmlns:p14="http://schemas.microsoft.com/office/powerpoint/2010/main" val="2772959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17</a:t>
            </a:fld>
            <a:endParaRPr lang="en-US"/>
          </a:p>
        </p:txBody>
      </p:sp>
    </p:spTree>
    <p:extLst>
      <p:ext uri="{BB962C8B-B14F-4D97-AF65-F5344CB8AC3E}">
        <p14:creationId xmlns="" xmlns:p14="http://schemas.microsoft.com/office/powerpoint/2010/main" val="88319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D3FD-ABE1-4701-B87C-A6055409885B}" type="slidenum">
              <a:rPr lang="en-US" smtClean="0"/>
              <a:pPr/>
              <a:t>19</a:t>
            </a:fld>
            <a:endParaRPr lang="en-US"/>
          </a:p>
        </p:txBody>
      </p:sp>
    </p:spTree>
    <p:extLst>
      <p:ext uri="{BB962C8B-B14F-4D97-AF65-F5344CB8AC3E}">
        <p14:creationId xmlns="" xmlns:p14="http://schemas.microsoft.com/office/powerpoint/2010/main" val="558302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8CA2B-C48B-417C-905A-490A5AC14662}"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210662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CA2B-C48B-417C-905A-490A5AC14662}"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396200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CA2B-C48B-417C-905A-490A5AC14662}"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204316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8CA2B-C48B-417C-905A-490A5AC14662}"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404968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8CA2B-C48B-417C-905A-490A5AC14662}"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22824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8CA2B-C48B-417C-905A-490A5AC14662}"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321264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8CA2B-C48B-417C-905A-490A5AC14662}" type="datetimeFigureOut">
              <a:rPr lang="en-US" smtClean="0"/>
              <a:pPr/>
              <a:t>3/4/2012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154349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8CA2B-C48B-417C-905A-490A5AC14662}" type="datetimeFigureOut">
              <a:rPr lang="en-US" smtClean="0"/>
              <a:pPr/>
              <a:t>3/4/2012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295443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8CA2B-C48B-417C-905A-490A5AC14662}" type="datetimeFigureOut">
              <a:rPr lang="en-US" smtClean="0"/>
              <a:pPr/>
              <a:t>3/4/2012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185253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8CA2B-C48B-417C-905A-490A5AC14662}"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12863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8CA2B-C48B-417C-905A-490A5AC14662}"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78195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8CA2B-C48B-417C-905A-490A5AC14662}" type="datetimeFigureOut">
              <a:rPr lang="en-US" smtClean="0"/>
              <a:pPr/>
              <a:t>3/4/2012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DF79-898D-4585-9627-23CE5E4F5AE5}" type="slidenum">
              <a:rPr lang="en-US" smtClean="0"/>
              <a:pPr/>
              <a:t>‹#›</a:t>
            </a:fld>
            <a:endParaRPr lang="en-US"/>
          </a:p>
        </p:txBody>
      </p:sp>
    </p:spTree>
    <p:extLst>
      <p:ext uri="{BB962C8B-B14F-4D97-AF65-F5344CB8AC3E}">
        <p14:creationId xmlns="" xmlns:p14="http://schemas.microsoft.com/office/powerpoint/2010/main" val="2228519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pr.org/templates/story/story.php?storyId=143890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urriculum%20Lesson%20Plan%20Guide.docx" TargetMode="External"/><Relationship Id="rId2" Type="http://schemas.openxmlformats.org/officeDocument/2006/relationships/hyperlink" Target="http://www.learnnc.org/lp/pages/4558" TargetMode="External"/><Relationship Id="rId1" Type="http://schemas.openxmlformats.org/officeDocument/2006/relationships/slideLayout" Target="../slideLayouts/slideLayout2.xml"/><Relationship Id="rId4" Type="http://schemas.openxmlformats.org/officeDocument/2006/relationships/hyperlink" Target="http://www.readwritethink.org/classroom-resources/lesson-plans/exploring-language-identity-mother-910.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theatlantic.com/past/docs/issues/95sep/ets/labo.htm" TargetMode="External"/><Relationship Id="rId2" Type="http://schemas.openxmlformats.org/officeDocument/2006/relationships/hyperlink" Target="http://en.wikipedia.org/wiki/Special:BookSources/9780415317764" TargetMode="External"/><Relationship Id="rId1" Type="http://schemas.openxmlformats.org/officeDocument/2006/relationships/slideLayout" Target="../slideLayouts/slideLayout2.xml"/><Relationship Id="rId5" Type="http://schemas.openxmlformats.org/officeDocument/2006/relationships/hyperlink" Target="Nick's%20lit%20review%20Code-Switching%20in%20the%20Classroom.docx" TargetMode="External"/><Relationship Id="rId4" Type="http://schemas.openxmlformats.org/officeDocument/2006/relationships/hyperlink" Target="http://www.hawaii.edu/satocenter/langnet/definitions/aave.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ncte.org/positions/statements/righttoownlangu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0425"/>
            <a:ext cx="7848600" cy="1603375"/>
          </a:xfrm>
        </p:spPr>
        <p:txBody>
          <a:bodyPr>
            <a:normAutofit fontScale="90000"/>
          </a:bodyPr>
          <a:lstStyle/>
          <a:p>
            <a:r>
              <a:rPr lang="en-US" dirty="0" smtClean="0"/>
              <a:t>African American Vernacular English, Code-Switching and the K-12 </a:t>
            </a:r>
            <a:r>
              <a:rPr lang="en-US" dirty="0" smtClean="0"/>
              <a:t>Inclusive, Multi-Literate </a:t>
            </a:r>
            <a:r>
              <a:rPr lang="en-US" dirty="0" smtClean="0"/>
              <a:t>Classroom</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bg2">
                    <a:lumMod val="10000"/>
                  </a:schemeClr>
                </a:solidFill>
              </a:rPr>
              <a:t>Drs. Victoria </a:t>
            </a:r>
            <a:r>
              <a:rPr lang="en-US" dirty="0" smtClean="0">
                <a:solidFill>
                  <a:schemeClr val="bg2">
                    <a:lumMod val="10000"/>
                  </a:schemeClr>
                </a:solidFill>
              </a:rPr>
              <a:t>Deneroff</a:t>
            </a:r>
            <a:r>
              <a:rPr lang="en-US" dirty="0">
                <a:solidFill>
                  <a:schemeClr val="bg2">
                    <a:lumMod val="10000"/>
                  </a:schemeClr>
                </a:solidFill>
              </a:rPr>
              <a:t>,</a:t>
            </a:r>
            <a:r>
              <a:rPr lang="en-US" dirty="0" smtClean="0">
                <a:solidFill>
                  <a:schemeClr val="bg2">
                    <a:lumMod val="10000"/>
                  </a:schemeClr>
                </a:solidFill>
              </a:rPr>
              <a:t> </a:t>
            </a:r>
          </a:p>
          <a:p>
            <a:r>
              <a:rPr lang="en-US" dirty="0" smtClean="0">
                <a:solidFill>
                  <a:schemeClr val="bg2">
                    <a:lumMod val="10000"/>
                  </a:schemeClr>
                </a:solidFill>
              </a:rPr>
              <a:t>Rebecca C. McMullen, and </a:t>
            </a:r>
            <a:r>
              <a:rPr lang="en-US" dirty="0" smtClean="0">
                <a:solidFill>
                  <a:schemeClr val="bg2">
                    <a:lumMod val="10000"/>
                  </a:schemeClr>
                </a:solidFill>
              </a:rPr>
              <a:t>Nicholas </a:t>
            </a:r>
            <a:r>
              <a:rPr lang="en-US" dirty="0" err="1" smtClean="0">
                <a:solidFill>
                  <a:schemeClr val="bg2">
                    <a:lumMod val="10000"/>
                  </a:schemeClr>
                </a:solidFill>
              </a:rPr>
              <a:t>HelfricK</a:t>
            </a:r>
            <a:endParaRPr lang="en-US" dirty="0" smtClean="0">
              <a:solidFill>
                <a:schemeClr val="bg2">
                  <a:lumMod val="10000"/>
                </a:schemeClr>
              </a:solidFill>
            </a:endParaRPr>
          </a:p>
          <a:p>
            <a:r>
              <a:rPr lang="en-US" dirty="0" smtClean="0">
                <a:solidFill>
                  <a:schemeClr val="bg2">
                    <a:lumMod val="10000"/>
                  </a:schemeClr>
                </a:solidFill>
              </a:rPr>
              <a:t>Georgia College</a:t>
            </a:r>
          </a:p>
          <a:p>
            <a:r>
              <a:rPr lang="en-US" dirty="0" smtClean="0">
                <a:solidFill>
                  <a:schemeClr val="bg2">
                    <a:lumMod val="10000"/>
                  </a:schemeClr>
                </a:solidFill>
              </a:rPr>
              <a:t>The Third Annual Middle GA Student Diversity Conference, Atlanta GA </a:t>
            </a:r>
          </a:p>
          <a:p>
            <a:endParaRPr lang="en-US" dirty="0"/>
          </a:p>
        </p:txBody>
      </p:sp>
    </p:spTree>
    <p:extLst>
      <p:ext uri="{BB962C8B-B14F-4D97-AF65-F5344CB8AC3E}">
        <p14:creationId xmlns="" xmlns:p14="http://schemas.microsoft.com/office/powerpoint/2010/main" val="172656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AAVE </a:t>
            </a:r>
            <a:r>
              <a:rPr lang="en-US" dirty="0" smtClean="0"/>
              <a:t>is a Grammatical Language</a:t>
            </a:r>
            <a:endParaRPr lang="en-US" dirty="0"/>
          </a:p>
        </p:txBody>
      </p:sp>
      <p:sp>
        <p:nvSpPr>
          <p:cNvPr id="3" name="Content Placeholder 2"/>
          <p:cNvSpPr>
            <a:spLocks noGrp="1"/>
          </p:cNvSpPr>
          <p:nvPr>
            <p:ph idx="1"/>
          </p:nvPr>
        </p:nvSpPr>
        <p:spPr>
          <a:xfrm>
            <a:off x="457200" y="1295400"/>
            <a:ext cx="8229600" cy="5181600"/>
          </a:xfrm>
        </p:spPr>
        <p:txBody>
          <a:bodyPr>
            <a:normAutofit fontScale="32500" lnSpcReduction="20000"/>
          </a:bodyPr>
          <a:lstStyle/>
          <a:p>
            <a:pPr>
              <a:buNone/>
            </a:pPr>
            <a:r>
              <a:rPr lang="en-US" sz="6200" dirty="0" smtClean="0"/>
              <a:t>Words  Directly from African Languages</a:t>
            </a:r>
          </a:p>
          <a:p>
            <a:pPr>
              <a:buNone/>
            </a:pPr>
            <a:r>
              <a:rPr lang="en-US" sz="4300" dirty="0" smtClean="0"/>
              <a:t>	</a:t>
            </a:r>
            <a:r>
              <a:rPr lang="en-US" sz="5500" dirty="0" smtClean="0"/>
              <a:t>banana </a:t>
            </a:r>
            <a:r>
              <a:rPr lang="en-US" sz="5500" dirty="0" smtClean="0"/>
              <a:t> (Mandingo)</a:t>
            </a:r>
            <a:br>
              <a:rPr lang="en-US" sz="5500" dirty="0" smtClean="0"/>
            </a:br>
            <a:r>
              <a:rPr lang="en-US" sz="5500" dirty="0" smtClean="0"/>
              <a:t>yam  (Mandingo)</a:t>
            </a:r>
            <a:br>
              <a:rPr lang="en-US" sz="5500" dirty="0" smtClean="0"/>
            </a:br>
            <a:r>
              <a:rPr lang="en-US" sz="5500" dirty="0" smtClean="0"/>
              <a:t>okra  (</a:t>
            </a:r>
            <a:r>
              <a:rPr lang="en-US" sz="5500" dirty="0" err="1" smtClean="0"/>
              <a:t>Akan</a:t>
            </a:r>
            <a:r>
              <a:rPr lang="en-US" sz="5500" dirty="0" smtClean="0"/>
              <a:t>)</a:t>
            </a:r>
            <a:br>
              <a:rPr lang="en-US" sz="5500" dirty="0" smtClean="0"/>
            </a:br>
            <a:r>
              <a:rPr lang="en-US" sz="5500" dirty="0" smtClean="0"/>
              <a:t>gumbo </a:t>
            </a:r>
            <a:r>
              <a:rPr lang="en-US" sz="5500" dirty="0" smtClean="0"/>
              <a:t> (Western Bantu</a:t>
            </a:r>
            <a:r>
              <a:rPr lang="en-US" sz="5500" dirty="0" smtClean="0"/>
              <a:t>)</a:t>
            </a:r>
          </a:p>
          <a:p>
            <a:pPr>
              <a:buNone/>
            </a:pPr>
            <a:endParaRPr lang="en-US" sz="4300" dirty="0" smtClean="0"/>
          </a:p>
          <a:p>
            <a:pPr>
              <a:buNone/>
            </a:pPr>
            <a:r>
              <a:rPr lang="en-US" sz="6200" dirty="0" smtClean="0"/>
              <a:t>West African Form + West African Meaning:</a:t>
            </a:r>
          </a:p>
          <a:p>
            <a:r>
              <a:rPr lang="en-US" sz="5500" b="1" dirty="0" smtClean="0"/>
              <a:t>bogus</a:t>
            </a:r>
            <a:r>
              <a:rPr lang="en-US" sz="5500" dirty="0" smtClean="0"/>
              <a:t>  'fake/fraudulent' cf. Hausa </a:t>
            </a:r>
            <a:r>
              <a:rPr lang="en-US" sz="5500" i="1" dirty="0" err="1" smtClean="0"/>
              <a:t>boko</a:t>
            </a:r>
            <a:r>
              <a:rPr lang="en-US" sz="5500" dirty="0" smtClean="0"/>
              <a:t>, or </a:t>
            </a:r>
            <a:r>
              <a:rPr lang="en-US" sz="5500" i="1" dirty="0" err="1" smtClean="0"/>
              <a:t>boko-boko</a:t>
            </a:r>
            <a:r>
              <a:rPr lang="en-US" sz="5500" dirty="0" smtClean="0"/>
              <a:t> 'deceit, fraud'. </a:t>
            </a:r>
            <a:endParaRPr lang="en-US" sz="5500" dirty="0" smtClean="0"/>
          </a:p>
          <a:p>
            <a:r>
              <a:rPr lang="en-US" sz="5500" b="1" dirty="0" err="1" smtClean="0"/>
              <a:t>hep</a:t>
            </a:r>
            <a:r>
              <a:rPr lang="en-US" sz="5500" b="1" dirty="0" smtClean="0"/>
              <a:t>, hip</a:t>
            </a:r>
            <a:r>
              <a:rPr lang="en-US" sz="5500" dirty="0" smtClean="0"/>
              <a:t>  'well informed, up-to-date' cf. Wolof </a:t>
            </a:r>
            <a:r>
              <a:rPr lang="en-US" sz="5500" i="1" dirty="0" err="1" smtClean="0"/>
              <a:t>hepi</a:t>
            </a:r>
            <a:r>
              <a:rPr lang="en-US" sz="5500" i="1" dirty="0" smtClean="0"/>
              <a:t>, </a:t>
            </a:r>
            <a:r>
              <a:rPr lang="en-US" sz="5500" i="1" dirty="0" err="1" smtClean="0"/>
              <a:t>hipi</a:t>
            </a:r>
            <a:r>
              <a:rPr lang="en-US" sz="5500" dirty="0" smtClean="0"/>
              <a:t> 'to open one's eyes, be aware of what is going on'.</a:t>
            </a:r>
          </a:p>
          <a:p>
            <a:pPr>
              <a:buNone/>
            </a:pPr>
            <a:endParaRPr lang="en-US" sz="4300" dirty="0" smtClean="0"/>
          </a:p>
          <a:p>
            <a:pPr>
              <a:buNone/>
            </a:pPr>
            <a:r>
              <a:rPr lang="en-US" sz="6200" dirty="0" smtClean="0"/>
              <a:t>English </a:t>
            </a:r>
            <a:r>
              <a:rPr lang="en-US" sz="6200" dirty="0" smtClean="0"/>
              <a:t>Form + West African Meaning:</a:t>
            </a:r>
          </a:p>
          <a:p>
            <a:r>
              <a:rPr lang="en-US" sz="5500" b="1" dirty="0" smtClean="0"/>
              <a:t>cat </a:t>
            </a:r>
            <a:r>
              <a:rPr lang="en-US" sz="5500" dirty="0" smtClean="0"/>
              <a:t> 'a friend, a fellow, etc.' cf. Wolof </a:t>
            </a:r>
            <a:r>
              <a:rPr lang="en-US" sz="5500" i="1" dirty="0" smtClean="0"/>
              <a:t>-</a:t>
            </a:r>
            <a:r>
              <a:rPr lang="en-US" sz="5500" i="1" dirty="0" err="1" smtClean="0"/>
              <a:t>kat</a:t>
            </a:r>
            <a:r>
              <a:rPr lang="en-US" sz="5500" i="1" dirty="0" smtClean="0"/>
              <a:t> </a:t>
            </a:r>
            <a:r>
              <a:rPr lang="en-US" sz="5500" dirty="0" smtClean="0"/>
              <a:t>(a suffix denoting a person) </a:t>
            </a:r>
            <a:endParaRPr lang="en-US" sz="5500" dirty="0" smtClean="0"/>
          </a:p>
          <a:p>
            <a:r>
              <a:rPr lang="en-US" sz="5500" b="1" dirty="0" smtClean="0"/>
              <a:t>cool</a:t>
            </a:r>
            <a:r>
              <a:rPr lang="en-US" sz="5500" dirty="0" smtClean="0"/>
              <a:t>  'calm, controlled' cf. Mandingo </a:t>
            </a:r>
            <a:r>
              <a:rPr lang="en-US" sz="5500" dirty="0" err="1" smtClean="0"/>
              <a:t>suma</a:t>
            </a:r>
            <a:r>
              <a:rPr lang="en-US" sz="5500" dirty="0" smtClean="0"/>
              <a:t> 'slow' (literally 'cool')</a:t>
            </a:r>
          </a:p>
          <a:p>
            <a:r>
              <a:rPr lang="en-US" sz="5500" b="1" dirty="0" smtClean="0"/>
              <a:t>dig</a:t>
            </a:r>
            <a:r>
              <a:rPr lang="en-US" sz="5500" dirty="0" smtClean="0"/>
              <a:t>  'to understand, appreciate, pay attention' cf. Wolof </a:t>
            </a:r>
            <a:r>
              <a:rPr lang="en-US" sz="5500" i="1" dirty="0" smtClean="0"/>
              <a:t>deg, </a:t>
            </a:r>
            <a:r>
              <a:rPr lang="en-US" sz="5500" i="1" dirty="0" err="1" smtClean="0"/>
              <a:t>dega</a:t>
            </a:r>
            <a:r>
              <a:rPr lang="en-US" sz="5500" dirty="0" smtClean="0"/>
              <a:t> 'to understand, appreciate'</a:t>
            </a:r>
          </a:p>
          <a:p>
            <a:r>
              <a:rPr lang="en-US" sz="5500" b="1" dirty="0" smtClean="0"/>
              <a:t>bad</a:t>
            </a:r>
            <a:r>
              <a:rPr lang="en-US" sz="5500" dirty="0" smtClean="0"/>
              <a:t>  'really good' </a:t>
            </a:r>
            <a:endParaRPr lang="en-US" sz="5500" dirty="0" smtClean="0"/>
          </a:p>
          <a:p>
            <a:r>
              <a:rPr lang="en-US" sz="5500" b="1" dirty="0" smtClean="0"/>
              <a:t>bad-eye</a:t>
            </a:r>
            <a:r>
              <a:rPr lang="en-US" sz="5500" dirty="0" smtClean="0"/>
              <a:t>  'nasty look', cf. Mandingo, </a:t>
            </a:r>
            <a:r>
              <a:rPr lang="en-US" sz="5500" i="1" dirty="0" err="1" smtClean="0"/>
              <a:t>nyE-jugu</a:t>
            </a:r>
            <a:r>
              <a:rPr lang="en-US" sz="5500" dirty="0" smtClean="0"/>
              <a:t> 'hateful glance' (lit. 'bad-eye') </a:t>
            </a:r>
            <a:endParaRPr lang="en-US" sz="5500" dirty="0" smtClean="0"/>
          </a:p>
          <a:p>
            <a:r>
              <a:rPr lang="en-US" sz="5500" b="1" dirty="0" smtClean="0"/>
              <a:t>big-eye</a:t>
            </a:r>
            <a:r>
              <a:rPr lang="en-US" sz="5500" dirty="0" smtClean="0"/>
              <a:t> </a:t>
            </a:r>
            <a:r>
              <a:rPr lang="en-US" sz="5500" dirty="0" smtClean="0"/>
              <a:t> 'greedy', cf. Ibo. </a:t>
            </a:r>
            <a:r>
              <a:rPr lang="en-US" sz="5500" i="1" dirty="0" err="1" smtClean="0"/>
              <a:t>anya</a:t>
            </a:r>
            <a:r>
              <a:rPr lang="en-US" sz="5500" i="1" dirty="0" smtClean="0"/>
              <a:t> </a:t>
            </a:r>
            <a:r>
              <a:rPr lang="en-US" sz="5500" i="1" dirty="0" err="1" smtClean="0"/>
              <a:t>uku</a:t>
            </a:r>
            <a:r>
              <a:rPr lang="en-US" sz="5500" dirty="0" smtClean="0"/>
              <a:t> 'covetous' (literally 'big-eye').</a:t>
            </a:r>
          </a:p>
          <a:p>
            <a:endParaRPr lang="en-US" sz="5500"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Code  Switching?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Code switching is </a:t>
            </a:r>
          </a:p>
          <a:p>
            <a:r>
              <a:rPr lang="en-US" dirty="0" smtClean="0"/>
              <a:t>the practice of moving between variations of language in different contexts (Smith 2002).</a:t>
            </a:r>
          </a:p>
          <a:p>
            <a:endParaRPr lang="en-US" dirty="0" smtClean="0"/>
          </a:p>
          <a:p>
            <a:r>
              <a:rPr lang="en-US" dirty="0" smtClean="0"/>
              <a:t>“Latinos are learning English,” he says. “That doesn’t mean that they should sacrifice their original language or that they should give up this in-</a:t>
            </a:r>
            <a:r>
              <a:rPr lang="en-US" dirty="0" err="1" smtClean="0"/>
              <a:t>betweeness</a:t>
            </a:r>
            <a:r>
              <a:rPr lang="en-US" dirty="0" smtClean="0"/>
              <a:t> that is </a:t>
            </a:r>
            <a:r>
              <a:rPr lang="en-US" dirty="0" err="1" smtClean="0"/>
              <a:t>Spanglish</a:t>
            </a:r>
            <a:r>
              <a:rPr lang="en-US" dirty="0" smtClean="0"/>
              <a:t>. </a:t>
            </a:r>
            <a:r>
              <a:rPr lang="en-US" dirty="0" err="1" smtClean="0"/>
              <a:t>Spanglish</a:t>
            </a:r>
            <a:r>
              <a:rPr lang="en-US" dirty="0" smtClean="0"/>
              <a:t> is a creative way also of saying, ‘I am an American and I have my own style, my own taste, my own tongue.’”</a:t>
            </a:r>
            <a:br>
              <a:rPr lang="en-US" dirty="0" smtClean="0"/>
            </a:br>
            <a:r>
              <a:rPr lang="en-US" dirty="0" smtClean="0"/>
              <a:t>(from: </a:t>
            </a:r>
            <a:r>
              <a:rPr lang="en-US" dirty="0" err="1" smtClean="0">
                <a:hlinkClick r:id="rId2" tooltip="Spanglish, A New American Language"/>
              </a:rPr>
              <a:t>Spanglish</a:t>
            </a:r>
            <a:r>
              <a:rPr lang="en-US" dirty="0" smtClean="0">
                <a:hlinkClick r:id="rId2" tooltip="Spanglish, A New American Language"/>
              </a:rPr>
              <a:t>, A New American Language : NPR</a:t>
            </a:r>
            <a:r>
              <a:rPr lang="en-US" dirty="0" smtClean="0"/>
              <a:t>)</a:t>
            </a:r>
          </a:p>
          <a:p>
            <a:r>
              <a:rPr lang="en-US" dirty="0" smtClean="0"/>
              <a:t>&lt;embed </a:t>
            </a:r>
            <a:r>
              <a:rPr lang="en-US" dirty="0" err="1" smtClean="0"/>
              <a:t>src</a:t>
            </a:r>
            <a:r>
              <a:rPr lang="en-US" dirty="0" smtClean="0"/>
              <a:t>="http://www.npr.org/v2/?i=1438900&amp;#38;m=1440675&amp;#38;t=audio" height="386" </a:t>
            </a:r>
            <a:r>
              <a:rPr lang="en-US" dirty="0" err="1" smtClean="0"/>
              <a:t>wmode</a:t>
            </a:r>
            <a:r>
              <a:rPr lang="en-US" dirty="0" smtClean="0"/>
              <a:t>="opaque" </a:t>
            </a:r>
            <a:r>
              <a:rPr lang="en-US" dirty="0" err="1" smtClean="0"/>
              <a:t>allowfullscreen</a:t>
            </a:r>
            <a:r>
              <a:rPr lang="en-US" dirty="0" smtClean="0"/>
              <a:t>="true" width="400" base="http://www.npr.org" type="application/x-shockwave-flash"&gt;&lt;/embed&gt;</a:t>
            </a:r>
          </a:p>
          <a:p>
            <a:endParaRPr lang="en-US" dirty="0"/>
          </a:p>
          <a:p>
            <a:pPr marL="0" indent="0">
              <a:buNone/>
            </a:pPr>
            <a:endParaRPr lang="en-US" dirty="0" smtClean="0"/>
          </a:p>
          <a:p>
            <a:pPr marL="0" indent="0">
              <a:buNone/>
            </a:pPr>
            <a:endParaRPr lang="en-US" dirty="0"/>
          </a:p>
        </p:txBody>
      </p:sp>
    </p:spTree>
    <p:extLst>
      <p:ext uri="{BB962C8B-B14F-4D97-AF65-F5344CB8AC3E}">
        <p14:creationId xmlns="" xmlns:p14="http://schemas.microsoft.com/office/powerpoint/2010/main" val="245445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important Elements for Teaching Code Switching</a:t>
            </a:r>
            <a:endParaRPr lang="en-US" dirty="0"/>
          </a:p>
        </p:txBody>
      </p:sp>
      <p:sp>
        <p:nvSpPr>
          <p:cNvPr id="3" name="Content Placeholder 2"/>
          <p:cNvSpPr>
            <a:spLocks noGrp="1"/>
          </p:cNvSpPr>
          <p:nvPr>
            <p:ph idx="1"/>
          </p:nvPr>
        </p:nvSpPr>
        <p:spPr/>
        <p:txBody>
          <a:bodyPr/>
          <a:lstStyle/>
          <a:p>
            <a:pPr marL="0" indent="0">
              <a:buNone/>
            </a:pPr>
            <a:r>
              <a:rPr lang="en-US" dirty="0" smtClean="0"/>
              <a:t>How should we help students understand and apply the rules of Standard English?</a:t>
            </a:r>
          </a:p>
          <a:p>
            <a:pPr marL="0" indent="0">
              <a:buNone/>
            </a:pPr>
            <a:endParaRPr lang="en-US" dirty="0" smtClean="0"/>
          </a:p>
          <a:p>
            <a:r>
              <a:rPr lang="en-US" dirty="0" smtClean="0"/>
              <a:t>Scientific Inquiry</a:t>
            </a:r>
          </a:p>
          <a:p>
            <a:r>
              <a:rPr lang="en-US" dirty="0" smtClean="0"/>
              <a:t>Comparison and Contrast</a:t>
            </a:r>
          </a:p>
          <a:p>
            <a:r>
              <a:rPr lang="en-US" dirty="0" smtClean="0"/>
              <a:t>Code Switching as Metacognition</a:t>
            </a:r>
            <a:endParaRPr lang="en-US" dirty="0"/>
          </a:p>
        </p:txBody>
      </p:sp>
    </p:spTree>
    <p:extLst>
      <p:ext uri="{BB962C8B-B14F-4D97-AF65-F5344CB8AC3E}">
        <p14:creationId xmlns="" xmlns:p14="http://schemas.microsoft.com/office/powerpoint/2010/main" val="415766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Grammar</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dirty="0" smtClean="0"/>
              <a:t>Standard </a:t>
            </a:r>
            <a:r>
              <a:rPr lang="en-US" dirty="0" smtClean="0"/>
              <a:t>English uses a conjugated </a:t>
            </a:r>
            <a:r>
              <a:rPr lang="en-US" b="1" dirty="0" smtClean="0"/>
              <a:t>be</a:t>
            </a:r>
            <a:r>
              <a:rPr lang="en-US" dirty="0" smtClean="0"/>
              <a:t> verb (called a copula) in a number of different sentences. (This may occur as </a:t>
            </a:r>
            <a:r>
              <a:rPr lang="en-US" b="1" dirty="0" smtClean="0"/>
              <a:t>is</a:t>
            </a:r>
            <a:r>
              <a:rPr lang="en-US" dirty="0" smtClean="0"/>
              <a:t>, </a:t>
            </a:r>
            <a:r>
              <a:rPr lang="en-US" b="1" dirty="0" smtClean="0"/>
              <a:t>'s</a:t>
            </a:r>
            <a:r>
              <a:rPr lang="en-US" dirty="0" smtClean="0"/>
              <a:t>, </a:t>
            </a:r>
            <a:r>
              <a:rPr lang="en-US" b="1" dirty="0" smtClean="0"/>
              <a:t>are</a:t>
            </a:r>
            <a:r>
              <a:rPr lang="en-US" dirty="0" smtClean="0"/>
              <a:t>,</a:t>
            </a:r>
            <a:r>
              <a:rPr lang="en-US" b="1" dirty="0" smtClean="0"/>
              <a:t> 're</a:t>
            </a:r>
            <a:r>
              <a:rPr lang="en-US" dirty="0" smtClean="0"/>
              <a:t>, etc.) In AAVE this verb is often not included. The frequency of inclusion has been shown to depend on a variety of factors. </a:t>
            </a:r>
          </a:p>
          <a:p>
            <a:pPr marL="0" indent="0">
              <a:buNone/>
            </a:pPr>
            <a:r>
              <a:rPr lang="en-US" dirty="0" smtClean="0"/>
              <a:t>In </a:t>
            </a:r>
            <a:r>
              <a:rPr lang="en-US" dirty="0" smtClean="0"/>
              <a:t>future sentences with </a:t>
            </a:r>
            <a:r>
              <a:rPr lang="en-US" b="1" dirty="0" err="1" smtClean="0"/>
              <a:t>gonna</a:t>
            </a:r>
            <a:r>
              <a:rPr lang="en-US" dirty="0" smtClean="0"/>
              <a:t> or </a:t>
            </a:r>
            <a:r>
              <a:rPr lang="en-US" b="1" dirty="0" err="1" smtClean="0"/>
              <a:t>gon</a:t>
            </a:r>
            <a:r>
              <a:rPr lang="en-US" b="1" dirty="0" smtClean="0"/>
              <a:t> </a:t>
            </a:r>
            <a:r>
              <a:rPr lang="en-US" dirty="0" smtClean="0"/>
              <a:t>(see below):</a:t>
            </a:r>
          </a:p>
          <a:p>
            <a:r>
              <a:rPr lang="en-US" b="1" dirty="0" smtClean="0"/>
              <a:t>I don't care what he say, you __ </a:t>
            </a:r>
            <a:r>
              <a:rPr lang="en-US" b="1" dirty="0" err="1" smtClean="0"/>
              <a:t>gon</a:t>
            </a:r>
            <a:r>
              <a:rPr lang="en-US" b="1" dirty="0" smtClean="0"/>
              <a:t> laugh.</a:t>
            </a:r>
            <a:r>
              <a:rPr lang="en-US" dirty="0" smtClean="0"/>
              <a:t> </a:t>
            </a:r>
            <a:r>
              <a:rPr lang="en-US" b="1" dirty="0" smtClean="0"/>
              <a:t>...as long as </a:t>
            </a:r>
            <a:r>
              <a:rPr lang="en-US" b="1" dirty="0" smtClean="0"/>
              <a:t>is </a:t>
            </a:r>
            <a:r>
              <a:rPr lang="en-US" b="1" dirty="0" smtClean="0"/>
              <a:t>kids around he's </a:t>
            </a:r>
            <a:r>
              <a:rPr lang="en-US" b="1" dirty="0" err="1" smtClean="0"/>
              <a:t>gon</a:t>
            </a:r>
            <a:r>
              <a:rPr lang="en-US" b="1" dirty="0" smtClean="0"/>
              <a:t> play rough or however they're playing. </a:t>
            </a:r>
            <a:endParaRPr lang="en-US" dirty="0" smtClean="0"/>
          </a:p>
          <a:p>
            <a:pPr>
              <a:buNone/>
            </a:pPr>
            <a:r>
              <a:rPr lang="en-US" dirty="0" smtClean="0"/>
              <a:t>Before </a:t>
            </a:r>
            <a:r>
              <a:rPr lang="en-US" dirty="0" smtClean="0"/>
              <a:t>verbs with the</a:t>
            </a:r>
            <a:r>
              <a:rPr lang="en-US" b="1" dirty="0" smtClean="0"/>
              <a:t> -</a:t>
            </a:r>
            <a:r>
              <a:rPr lang="en-US" b="1" dirty="0" err="1" smtClean="0"/>
              <a:t>ing</a:t>
            </a:r>
            <a:r>
              <a:rPr lang="en-US" b="1" dirty="0" smtClean="0"/>
              <a:t> </a:t>
            </a:r>
            <a:r>
              <a:rPr lang="en-US" dirty="0" smtClean="0"/>
              <a:t>or </a:t>
            </a:r>
            <a:r>
              <a:rPr lang="en-US" b="1" dirty="0" smtClean="0"/>
              <a:t>-in</a:t>
            </a:r>
            <a:r>
              <a:rPr lang="en-US" dirty="0" smtClean="0"/>
              <a:t> ending(progressive):</a:t>
            </a:r>
          </a:p>
          <a:p>
            <a:r>
              <a:rPr lang="en-US" b="1" dirty="0" smtClean="0"/>
              <a:t>I tell him to be quiet because he don't know what he __ talking about.</a:t>
            </a:r>
            <a:r>
              <a:rPr lang="en-US" dirty="0" smtClean="0"/>
              <a:t> </a:t>
            </a:r>
            <a:r>
              <a:rPr lang="en-US" b="1" dirty="0" smtClean="0"/>
              <a:t>I mean, he may say something's out of place but he __ cleaning up behind it and you can't get mad at him.</a:t>
            </a:r>
            <a:endParaRPr lang="en-US" dirty="0" smtClean="0"/>
          </a:p>
          <a:p>
            <a:pPr>
              <a:buNone/>
            </a:pPr>
            <a:r>
              <a:rPr lang="en-US" dirty="0" smtClean="0"/>
              <a:t>Before </a:t>
            </a:r>
            <a:r>
              <a:rPr lang="en-US" dirty="0" smtClean="0"/>
              <a:t>adjectives and expressions of location:</a:t>
            </a:r>
          </a:p>
          <a:p>
            <a:r>
              <a:rPr lang="en-US" b="1" dirty="0" smtClean="0"/>
              <a:t>He __ all right.</a:t>
            </a:r>
            <a:r>
              <a:rPr lang="en-US" dirty="0" smtClean="0"/>
              <a:t> </a:t>
            </a:r>
            <a:r>
              <a:rPr lang="en-US" b="1" dirty="0" smtClean="0"/>
              <a:t>And Alvin, he __ kind of big, you know?</a:t>
            </a:r>
            <a:endParaRPr lang="en-US" dirty="0" smtClean="0"/>
          </a:p>
          <a:p>
            <a:r>
              <a:rPr lang="en-US" b="1" dirty="0" smtClean="0"/>
              <a:t>She __ at home. The club __ on one corner, the Bock is on the other. </a:t>
            </a:r>
            <a:endParaRPr lang="en-US" dirty="0" smtClean="0"/>
          </a:p>
          <a:p>
            <a:pPr>
              <a:buNone/>
            </a:pPr>
            <a:r>
              <a:rPr lang="en-US" dirty="0" smtClean="0"/>
              <a:t>Before </a:t>
            </a:r>
            <a:r>
              <a:rPr lang="en-US" dirty="0" smtClean="0"/>
              <a:t>nouns (or phrases with nouns)</a:t>
            </a:r>
          </a:p>
          <a:p>
            <a:r>
              <a:rPr lang="en-US" b="1" dirty="0" smtClean="0"/>
              <a:t>He __ the one who had to go try to pick up the peacock. I say, you __ the one jumping up to leave, not me.</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Grammar 2</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buNone/>
            </a:pPr>
            <a:r>
              <a:rPr lang="en-US" b="1" dirty="0" smtClean="0"/>
              <a:t>Agreement</a:t>
            </a:r>
            <a:endParaRPr lang="en-US" dirty="0" smtClean="0"/>
          </a:p>
          <a:p>
            <a:r>
              <a:rPr lang="en-US" dirty="0" smtClean="0"/>
              <a:t>SE agreement </a:t>
            </a:r>
            <a:r>
              <a:rPr lang="en-US" dirty="0" smtClean="0"/>
              <a:t>between the subject and predicate in the present tense. </a:t>
            </a:r>
            <a:endParaRPr lang="en-US" dirty="0" smtClean="0"/>
          </a:p>
          <a:p>
            <a:r>
              <a:rPr lang="en-US" dirty="0" smtClean="0"/>
              <a:t>In </a:t>
            </a:r>
            <a:r>
              <a:rPr lang="en-US" dirty="0" smtClean="0"/>
              <a:t>AAVE the verb is rarely marked in this way. When regular verbs occur with such</a:t>
            </a:r>
            <a:r>
              <a:rPr lang="en-US" b="1" dirty="0" smtClean="0"/>
              <a:t> -s </a:t>
            </a:r>
            <a:r>
              <a:rPr lang="en-US" dirty="0" smtClean="0"/>
              <a:t>marking, they often carry special emphasis. Standard English also has agreement in a number of irregular and frequently used verbs such as </a:t>
            </a:r>
            <a:r>
              <a:rPr lang="en-US" b="1" dirty="0" smtClean="0"/>
              <a:t>has </a:t>
            </a:r>
            <a:r>
              <a:rPr lang="en-US" dirty="0" err="1" smtClean="0"/>
              <a:t>vs</a:t>
            </a:r>
            <a:r>
              <a:rPr lang="en-US" dirty="0" smtClean="0"/>
              <a:t> </a:t>
            </a:r>
            <a:r>
              <a:rPr lang="en-US" b="1" dirty="0" smtClean="0"/>
              <a:t>have</a:t>
            </a:r>
            <a:r>
              <a:rPr lang="en-US" dirty="0" smtClean="0"/>
              <a:t> and </a:t>
            </a:r>
            <a:r>
              <a:rPr lang="en-US" b="1" dirty="0" smtClean="0"/>
              <a:t>is </a:t>
            </a:r>
            <a:r>
              <a:rPr lang="en-US" dirty="0" err="1" smtClean="0"/>
              <a:t>vs</a:t>
            </a:r>
            <a:r>
              <a:rPr lang="en-US" dirty="0" smtClean="0"/>
              <a:t> </a:t>
            </a:r>
            <a:r>
              <a:rPr lang="en-US" b="1" dirty="0" smtClean="0"/>
              <a:t>are</a:t>
            </a:r>
            <a:r>
              <a:rPr lang="en-US" dirty="0" smtClean="0"/>
              <a:t> and </a:t>
            </a:r>
            <a:r>
              <a:rPr lang="en-US" b="1" dirty="0" smtClean="0"/>
              <a:t>was </a:t>
            </a:r>
            <a:r>
              <a:rPr lang="en-US" dirty="0" err="1" smtClean="0"/>
              <a:t>vs</a:t>
            </a:r>
            <a:r>
              <a:rPr lang="en-US" dirty="0" smtClean="0"/>
              <a:t> </a:t>
            </a:r>
            <a:r>
              <a:rPr lang="en-US" b="1" dirty="0" smtClean="0"/>
              <a:t>were</a:t>
            </a:r>
            <a:r>
              <a:rPr lang="en-US" dirty="0" smtClean="0"/>
              <a:t>. In AAVE these distinctions are not always made. </a:t>
            </a:r>
          </a:p>
          <a:p>
            <a:pPr>
              <a:buNone/>
            </a:pPr>
            <a:r>
              <a:rPr lang="en-US" b="1" dirty="0" smtClean="0"/>
              <a:t>Tense and aspect</a:t>
            </a:r>
            <a:endParaRPr lang="en-US" dirty="0" smtClean="0"/>
          </a:p>
          <a:p>
            <a:r>
              <a:rPr lang="en-US" dirty="0" smtClean="0"/>
              <a:t>The verb in AAVE is often used without any ending. As is the case with the English creoles, there are some separate words that come before the verb which show when or how something happens. These are called "tense/aspect markers</a:t>
            </a:r>
            <a:r>
              <a:rPr lang="en-US" dirty="0" smtClean="0"/>
              <a:t>".</a:t>
            </a:r>
          </a:p>
          <a:p>
            <a:pPr>
              <a:buNone/>
            </a:pPr>
            <a:r>
              <a:rPr lang="en-US" b="1" dirty="0" smtClean="0"/>
              <a:t>Verb Nuances</a:t>
            </a:r>
          </a:p>
          <a:p>
            <a:pPr>
              <a:buNone/>
            </a:pPr>
            <a:r>
              <a:rPr lang="en-US" b="1" dirty="0" smtClean="0"/>
              <a:t>	Ricky </a:t>
            </a:r>
            <a:r>
              <a:rPr lang="en-US" b="1" dirty="0" smtClean="0"/>
              <a:t>Bell be steady </a:t>
            </a:r>
            <a:r>
              <a:rPr lang="en-US" b="1" dirty="0" err="1" smtClean="0"/>
              <a:t>steppin</a:t>
            </a:r>
            <a:r>
              <a:rPr lang="en-US" b="1" dirty="0" smtClean="0"/>
              <a:t> in them number nines</a:t>
            </a:r>
            <a:r>
              <a:rPr lang="en-US" dirty="0" smtClean="0"/>
              <a:t>.</a:t>
            </a:r>
            <a:endParaRPr lang="en-US" b="1" dirty="0" smtClean="0"/>
          </a:p>
          <a:p>
            <a:pPr>
              <a:buNone/>
            </a:pPr>
            <a:r>
              <a:rPr lang="en-US" b="1" dirty="0" smtClean="0"/>
              <a:t>	She </a:t>
            </a:r>
            <a:r>
              <a:rPr lang="en-US" b="1" dirty="0" smtClean="0"/>
              <a:t>be working all the time</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3</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dirty="0" smtClean="0"/>
              <a:t>Standard English present perfect: </a:t>
            </a:r>
            <a:r>
              <a:rPr lang="en-US" b="1" dirty="0" smtClean="0"/>
              <a:t>He has been married.</a:t>
            </a:r>
            <a:r>
              <a:rPr lang="en-US" dirty="0" smtClean="0"/>
              <a:t> AAVE </a:t>
            </a:r>
            <a:r>
              <a:rPr lang="en-US" i="1" dirty="0" smtClean="0"/>
              <a:t>been</a:t>
            </a:r>
            <a:r>
              <a:rPr lang="en-US" dirty="0" smtClean="0"/>
              <a:t>: </a:t>
            </a:r>
            <a:r>
              <a:rPr lang="en-US" b="1" dirty="0" smtClean="0"/>
              <a:t>He been married</a:t>
            </a:r>
            <a:r>
              <a:rPr lang="en-US" b="1" dirty="0" smtClean="0"/>
              <a:t>.</a:t>
            </a:r>
            <a:endParaRPr lang="en-US" dirty="0" smtClean="0"/>
          </a:p>
          <a:p>
            <a:r>
              <a:rPr lang="en-US" dirty="0" smtClean="0"/>
              <a:t>"</a:t>
            </a:r>
            <a:r>
              <a:rPr lang="en-US" dirty="0" smtClean="0"/>
              <a:t>He has eaten his dinner" can be expressed as </a:t>
            </a:r>
            <a:r>
              <a:rPr lang="en-US" b="1" dirty="0" smtClean="0"/>
              <a:t>He done eat his dinner</a:t>
            </a:r>
            <a:r>
              <a:rPr lang="en-US" dirty="0" smtClean="0"/>
              <a:t>.</a:t>
            </a:r>
          </a:p>
          <a:p>
            <a:pPr>
              <a:buNone/>
            </a:pPr>
            <a:r>
              <a:rPr lang="en-US" dirty="0" smtClean="0"/>
              <a:t>“</a:t>
            </a:r>
            <a:r>
              <a:rPr lang="en-US" dirty="0" err="1" smtClean="0"/>
              <a:t>Ain’t</a:t>
            </a:r>
            <a:r>
              <a:rPr lang="en-US" dirty="0" smtClean="0"/>
              <a:t> for didn’t” </a:t>
            </a:r>
          </a:p>
          <a:p>
            <a:r>
              <a:rPr lang="en-US" b="1" dirty="0" smtClean="0"/>
              <a:t>I </a:t>
            </a:r>
            <a:r>
              <a:rPr lang="en-US" b="1" dirty="0" err="1" smtClean="0"/>
              <a:t>ain't</a:t>
            </a:r>
            <a:r>
              <a:rPr lang="en-US" b="1" dirty="0" smtClean="0"/>
              <a:t> step on no line.</a:t>
            </a:r>
            <a:r>
              <a:rPr lang="en-US" dirty="0" smtClean="0"/>
              <a:t> </a:t>
            </a:r>
            <a:r>
              <a:rPr lang="en-US" b="1" dirty="0" smtClean="0"/>
              <a:t>I said, "I </a:t>
            </a:r>
            <a:r>
              <a:rPr lang="en-US" b="1" dirty="0" err="1" smtClean="0"/>
              <a:t>ain't</a:t>
            </a:r>
            <a:r>
              <a:rPr lang="en-US" b="1" dirty="0" smtClean="0"/>
              <a:t> run the stop sign," and he said, "you ran it!"</a:t>
            </a:r>
            <a:endParaRPr lang="en-US" dirty="0" smtClean="0"/>
          </a:p>
          <a:p>
            <a:r>
              <a:rPr lang="en-US" b="1" dirty="0" smtClean="0"/>
              <a:t>I </a:t>
            </a:r>
            <a:r>
              <a:rPr lang="en-US" b="1" dirty="0" err="1" smtClean="0"/>
              <a:t>ain't</a:t>
            </a:r>
            <a:r>
              <a:rPr lang="en-US" b="1" dirty="0" smtClean="0"/>
              <a:t> believe you that day, man.</a:t>
            </a:r>
            <a:endParaRPr lang="en-US" dirty="0" smtClean="0"/>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Negatives</a:t>
            </a:r>
            <a:endParaRPr lang="en-US" dirty="0"/>
          </a:p>
        </p:txBody>
      </p:sp>
      <p:sp>
        <p:nvSpPr>
          <p:cNvPr id="3" name="Content Placeholder 2"/>
          <p:cNvSpPr>
            <a:spLocks noGrp="1"/>
          </p:cNvSpPr>
          <p:nvPr>
            <p:ph idx="1"/>
          </p:nvPr>
        </p:nvSpPr>
        <p:spPr/>
        <p:txBody>
          <a:bodyPr/>
          <a:lstStyle/>
          <a:p>
            <a:pPr>
              <a:buNone/>
            </a:pPr>
            <a:r>
              <a:rPr lang="en-US" b="1" dirty="0" smtClean="0"/>
              <a:t>Pilate they remembered as a pretty woods-wild girl "that </a:t>
            </a:r>
            <a:r>
              <a:rPr lang="en-US" b="1" i="1" dirty="0" smtClean="0"/>
              <a:t>couldn't nobody put shoes on</a:t>
            </a:r>
            <a:r>
              <a:rPr lang="en-US" b="1" dirty="0" smtClean="0"/>
              <a:t>.“ (Toni Morrison, </a:t>
            </a:r>
            <a:r>
              <a:rPr lang="en-US" b="1" i="1" dirty="0" smtClean="0"/>
              <a:t>Song of Solomon)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Five-Step Process to Code Switching</a:t>
            </a:r>
            <a:endParaRPr lang="en-US" dirty="0"/>
          </a:p>
        </p:txBody>
      </p:sp>
      <p:sp>
        <p:nvSpPr>
          <p:cNvPr id="3" name="Content Placeholder 2"/>
          <p:cNvSpPr>
            <a:spLocks noGrp="1"/>
          </p:cNvSpPr>
          <p:nvPr>
            <p:ph idx="1"/>
          </p:nvPr>
        </p:nvSpPr>
        <p:spPr/>
        <p:txBody>
          <a:bodyPr>
            <a:normAutofit/>
          </a:bodyPr>
          <a:lstStyle/>
          <a:p>
            <a:r>
              <a:rPr lang="en-US" dirty="0" smtClean="0"/>
              <a:t>Informed teachers </a:t>
            </a:r>
          </a:p>
          <a:p>
            <a:pPr marL="457200" lvl="1" indent="0">
              <a:buNone/>
            </a:pPr>
            <a:r>
              <a:rPr lang="en-US" dirty="0" smtClean="0"/>
              <a:t>Step 1: ask are common error patterns observed (</a:t>
            </a:r>
            <a:r>
              <a:rPr lang="en-US" dirty="0" err="1" smtClean="0"/>
              <a:t>Aldger</a:t>
            </a:r>
            <a:r>
              <a:rPr lang="en-US" dirty="0" smtClean="0"/>
              <a:t> et al.,2007).</a:t>
            </a:r>
          </a:p>
          <a:p>
            <a:pPr marL="457200" lvl="1" indent="0">
              <a:buNone/>
            </a:pPr>
            <a:r>
              <a:rPr lang="en-US" dirty="0" smtClean="0"/>
              <a:t>Step 2: don’t view these  as errors.</a:t>
            </a:r>
          </a:p>
          <a:p>
            <a:pPr marL="457200" lvl="1" indent="0">
              <a:buNone/>
            </a:pPr>
            <a:r>
              <a:rPr lang="en-US" dirty="0" smtClean="0"/>
              <a:t>Step 3: create a </a:t>
            </a:r>
            <a:r>
              <a:rPr lang="en-US" b="1" dirty="0" smtClean="0"/>
              <a:t>code switching chart</a:t>
            </a:r>
          </a:p>
          <a:p>
            <a:pPr marL="457200" lvl="1" indent="0">
              <a:buNone/>
            </a:pPr>
            <a:r>
              <a:rPr lang="en-US" dirty="0" smtClean="0"/>
              <a:t>Step 4:  ask students to compare and contrast the informal and formal.</a:t>
            </a:r>
          </a:p>
          <a:p>
            <a:pPr marL="457200" lvl="1" indent="0">
              <a:buNone/>
            </a:pPr>
            <a:r>
              <a:rPr lang="en-US" dirty="0" smtClean="0"/>
              <a:t>Step 5: teach students to assess the needs of the setting through metacognition.</a:t>
            </a:r>
          </a:p>
          <a:p>
            <a:pPr marL="457200" lvl="1" indent="0">
              <a:buNone/>
            </a:pPr>
            <a:endParaRPr lang="en-US" dirty="0"/>
          </a:p>
        </p:txBody>
      </p:sp>
    </p:spTree>
    <p:extLst>
      <p:ext uri="{BB962C8B-B14F-4D97-AF65-F5344CB8AC3E}">
        <p14:creationId xmlns="" xmlns:p14="http://schemas.microsoft.com/office/powerpoint/2010/main" val="2953540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Switching Chart</a:t>
            </a:r>
            <a:endParaRPr lang="en-US" dirty="0"/>
          </a:p>
        </p:txBody>
      </p:sp>
      <p:sp>
        <p:nvSpPr>
          <p:cNvPr id="3" name="Text Placeholder 2"/>
          <p:cNvSpPr>
            <a:spLocks noGrp="1"/>
          </p:cNvSpPr>
          <p:nvPr>
            <p:ph type="body" idx="1"/>
          </p:nvPr>
        </p:nvSpPr>
        <p:spPr/>
        <p:txBody>
          <a:bodyPr/>
          <a:lstStyle/>
          <a:p>
            <a:pPr algn="ctr"/>
            <a:r>
              <a:rPr lang="en-US" dirty="0" smtClean="0"/>
              <a:t>Informal English </a:t>
            </a:r>
            <a:endParaRPr lang="en-US" dirty="0"/>
          </a:p>
        </p:txBody>
      </p:sp>
      <p:sp>
        <p:nvSpPr>
          <p:cNvPr id="4" name="Content Placeholder 3"/>
          <p:cNvSpPr>
            <a:spLocks noGrp="1"/>
          </p:cNvSpPr>
          <p:nvPr>
            <p:ph sz="half" idx="2"/>
          </p:nvPr>
        </p:nvSpPr>
        <p:spPr/>
        <p:txBody>
          <a:bodyPr/>
          <a:lstStyle/>
          <a:p>
            <a:r>
              <a:rPr lang="en-US" dirty="0" smtClean="0"/>
              <a:t>Taylor cat is black.</a:t>
            </a:r>
          </a:p>
          <a:p>
            <a:r>
              <a:rPr lang="en-US" dirty="0" smtClean="0"/>
              <a:t>The boy coat is torn.</a:t>
            </a:r>
          </a:p>
          <a:p>
            <a:r>
              <a:rPr lang="en-US" dirty="0" smtClean="0"/>
              <a:t>Did you see the teacher pen?	</a:t>
            </a:r>
          </a:p>
          <a:p>
            <a:pPr marL="0" indent="0" algn="ctr">
              <a:buNone/>
            </a:pPr>
            <a:r>
              <a:rPr lang="en-US" b="1" dirty="0" smtClean="0"/>
              <a:t>The Pattern</a:t>
            </a:r>
          </a:p>
          <a:p>
            <a:pPr marL="0" indent="0" algn="ctr">
              <a:buNone/>
            </a:pPr>
            <a:r>
              <a:rPr lang="en-US" dirty="0" smtClean="0"/>
              <a:t>Owner+ what is owned</a:t>
            </a:r>
          </a:p>
          <a:p>
            <a:pPr marL="0" indent="0" algn="ctr">
              <a:buNone/>
            </a:pPr>
            <a:r>
              <a:rPr lang="en-US" dirty="0" smtClean="0"/>
              <a:t>Noun + noun</a:t>
            </a:r>
            <a:endParaRPr lang="en-US" dirty="0"/>
          </a:p>
        </p:txBody>
      </p:sp>
      <p:sp>
        <p:nvSpPr>
          <p:cNvPr id="5" name="Text Placeholder 4"/>
          <p:cNvSpPr>
            <a:spLocks noGrp="1"/>
          </p:cNvSpPr>
          <p:nvPr>
            <p:ph type="body" sz="quarter" idx="3"/>
          </p:nvPr>
        </p:nvSpPr>
        <p:spPr/>
        <p:txBody>
          <a:bodyPr/>
          <a:lstStyle/>
          <a:p>
            <a:pPr algn="ctr"/>
            <a:r>
              <a:rPr lang="en-US" dirty="0" smtClean="0"/>
              <a:t>Formal English</a:t>
            </a:r>
            <a:endParaRPr lang="en-US" dirty="0"/>
          </a:p>
        </p:txBody>
      </p:sp>
      <p:sp>
        <p:nvSpPr>
          <p:cNvPr id="6" name="Content Placeholder 5"/>
          <p:cNvSpPr>
            <a:spLocks noGrp="1"/>
          </p:cNvSpPr>
          <p:nvPr>
            <p:ph sz="quarter" idx="4"/>
          </p:nvPr>
        </p:nvSpPr>
        <p:spPr/>
        <p:txBody>
          <a:bodyPr/>
          <a:lstStyle/>
          <a:p>
            <a:r>
              <a:rPr lang="en-US" dirty="0" smtClean="0"/>
              <a:t>Taylor’s cat is black.</a:t>
            </a:r>
          </a:p>
          <a:p>
            <a:r>
              <a:rPr lang="en-US" dirty="0" smtClean="0"/>
              <a:t>The boy’s coat is torn.</a:t>
            </a:r>
          </a:p>
          <a:p>
            <a:r>
              <a:rPr lang="en-US" dirty="0" smtClean="0"/>
              <a:t>Did you see the teacher’s pen?</a:t>
            </a:r>
          </a:p>
          <a:p>
            <a:pPr marL="0" indent="0" algn="ctr">
              <a:buNone/>
            </a:pPr>
            <a:r>
              <a:rPr lang="en-US" b="1" dirty="0" smtClean="0"/>
              <a:t>The Pattern</a:t>
            </a:r>
          </a:p>
          <a:p>
            <a:pPr marL="0" indent="0" algn="ctr">
              <a:buNone/>
            </a:pPr>
            <a:r>
              <a:rPr lang="en-US" dirty="0" smtClean="0"/>
              <a:t>Owner + ‘s what is owned</a:t>
            </a:r>
          </a:p>
          <a:p>
            <a:pPr marL="0" indent="0" algn="ctr">
              <a:buNone/>
            </a:pPr>
            <a:r>
              <a:rPr lang="en-US" dirty="0" smtClean="0"/>
              <a:t>Noun + ‘s + noun</a:t>
            </a:r>
          </a:p>
        </p:txBody>
      </p:sp>
    </p:spTree>
    <p:extLst>
      <p:ext uri="{BB962C8B-B14F-4D97-AF65-F5344CB8AC3E}">
        <p14:creationId xmlns="" xmlns:p14="http://schemas.microsoft.com/office/powerpoint/2010/main" val="308224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Small Group </a:t>
            </a:r>
            <a:r>
              <a:rPr lang="en-US" dirty="0"/>
              <a:t>I</a:t>
            </a:r>
            <a:r>
              <a:rPr lang="en-US" dirty="0" smtClean="0"/>
              <a:t>nteractive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Presented  with short oral passages using AA vernacular English, please interpret them using formal English.</a:t>
            </a:r>
          </a:p>
          <a:p>
            <a:endParaRPr lang="en-US" dirty="0" smtClean="0"/>
          </a:p>
          <a:p>
            <a:r>
              <a:rPr lang="en-US" dirty="0" smtClean="0"/>
              <a:t>Ask students to spend about ten minutes brainstorming a response to this prompt: </a:t>
            </a:r>
            <a:br>
              <a:rPr lang="en-US" dirty="0" smtClean="0"/>
            </a:br>
            <a:r>
              <a:rPr lang="en-US" dirty="0" smtClean="0"/>
              <a:t/>
            </a:r>
            <a:br>
              <a:rPr lang="en-US" dirty="0" smtClean="0"/>
            </a:br>
            <a:r>
              <a:rPr lang="en-US" dirty="0" smtClean="0"/>
              <a:t>What are the different "languages" you use? When and why? Consider both reading and writing, and don't forget about email! If you speak another language, include it (or possibly them if you know more than one).</a:t>
            </a:r>
          </a:p>
        </p:txBody>
      </p:sp>
    </p:spTree>
    <p:extLst>
      <p:ext uri="{BB962C8B-B14F-4D97-AF65-F5344CB8AC3E}">
        <p14:creationId xmlns="" xmlns:p14="http://schemas.microsoft.com/office/powerpoint/2010/main" val="320344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p:txBody>
          <a:bodyPr/>
          <a:lstStyle/>
          <a:p>
            <a:r>
              <a:rPr lang="en-US" dirty="0" smtClean="0"/>
              <a:t>Significance of AAVE in the classroom</a:t>
            </a:r>
            <a:endParaRPr lang="en-US" dirty="0" smtClean="0"/>
          </a:p>
          <a:p>
            <a:r>
              <a:rPr lang="en-US" dirty="0" smtClean="0"/>
              <a:t>What does the Literature say?</a:t>
            </a:r>
          </a:p>
          <a:p>
            <a:r>
              <a:rPr lang="en-US" dirty="0" smtClean="0"/>
              <a:t>What should teachers do?</a:t>
            </a:r>
          </a:p>
          <a:p>
            <a:r>
              <a:rPr lang="en-US" dirty="0" smtClean="0"/>
              <a:t>A few Strategies for You</a:t>
            </a:r>
          </a:p>
          <a:p>
            <a:r>
              <a:rPr lang="en-US" dirty="0" smtClean="0"/>
              <a:t>Results and Implications Discussed</a:t>
            </a:r>
            <a:endParaRPr lang="en-US" dirty="0"/>
          </a:p>
        </p:txBody>
      </p:sp>
    </p:spTree>
    <p:extLst>
      <p:ext uri="{BB962C8B-B14F-4D97-AF65-F5344CB8AC3E}">
        <p14:creationId xmlns="" xmlns:p14="http://schemas.microsoft.com/office/powerpoint/2010/main" val="119533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Plans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a:t>
            </a:r>
            <a:r>
              <a:rPr lang="en-US" dirty="0" smtClean="0">
                <a:hlinkClick r:id="rId2"/>
              </a:rPr>
              <a:t>www.learnnc.org/lp/pages/4558</a:t>
            </a:r>
            <a:endParaRPr lang="en-US" dirty="0" smtClean="0"/>
          </a:p>
          <a:p>
            <a:pPr>
              <a:buNone/>
            </a:pPr>
            <a:endParaRPr lang="en-US" dirty="0" smtClean="0"/>
          </a:p>
          <a:p>
            <a:pPr>
              <a:buNone/>
            </a:pPr>
            <a:r>
              <a:rPr lang="en-US" dirty="0" smtClean="0">
                <a:hlinkClick r:id="rId3" action="ppaction://hlinkfile"/>
              </a:rPr>
              <a:t>Lesson Plans from Rebecca Wheeler</a:t>
            </a:r>
            <a:endParaRPr lang="en-US" dirty="0" smtClean="0"/>
          </a:p>
          <a:p>
            <a:pPr>
              <a:buNone/>
            </a:pPr>
            <a:endParaRPr lang="en-US" dirty="0" smtClean="0"/>
          </a:p>
          <a:p>
            <a:pPr>
              <a:buNone/>
            </a:pPr>
            <a:r>
              <a:rPr lang="en-US" dirty="0" smtClean="0">
                <a:hlinkClick r:id="rId4"/>
              </a:rPr>
              <a:t>http://www.readwritethink.org/classroom-resources/lesson-plans/exploring-language-identity-mother-910.html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Gee, J. P. (</a:t>
            </a:r>
            <a:r>
              <a:rPr lang="en-US" dirty="0" smtClean="0"/>
              <a:t>1996). </a:t>
            </a:r>
            <a:r>
              <a:rPr lang="en-US" i="1" dirty="0" smtClean="0"/>
              <a:t>Social linguistics and </a:t>
            </a:r>
            <a:r>
              <a:rPr lang="en-US" i="1" dirty="0" err="1" smtClean="0"/>
              <a:t>literacies</a:t>
            </a:r>
            <a:r>
              <a:rPr lang="en-US" i="1" dirty="0" smtClean="0"/>
              <a:t>: Ideology in discourses. Critical perspectives on literacy and education</a:t>
            </a:r>
            <a:r>
              <a:rPr lang="en-US" dirty="0" smtClean="0"/>
              <a:t>. </a:t>
            </a:r>
            <a:r>
              <a:rPr lang="en-US" dirty="0" smtClean="0"/>
              <a:t>2d. London</a:t>
            </a:r>
            <a:r>
              <a:rPr lang="en-US" dirty="0" smtClean="0"/>
              <a:t>: </a:t>
            </a:r>
            <a:r>
              <a:rPr lang="en-US" dirty="0" err="1" smtClean="0"/>
              <a:t>Falmer</a:t>
            </a:r>
            <a:r>
              <a:rPr lang="en-US" dirty="0" smtClean="0"/>
              <a:t> </a:t>
            </a:r>
            <a:r>
              <a:rPr lang="en-US" dirty="0" smtClean="0"/>
              <a:t>Press.</a:t>
            </a:r>
            <a:endParaRPr lang="en-US" dirty="0" smtClean="0"/>
          </a:p>
          <a:p>
            <a:pPr>
              <a:buNone/>
            </a:pPr>
            <a:r>
              <a:rPr lang="en-US" dirty="0" smtClean="0"/>
              <a:t>Gee</a:t>
            </a:r>
            <a:r>
              <a:rPr lang="en-US" dirty="0" smtClean="0"/>
              <a:t>. J. P. (2004). </a:t>
            </a:r>
            <a:r>
              <a:rPr lang="en-US" i="1" dirty="0" smtClean="0"/>
              <a:t>Situated language and learning: A critique of traditional schooling</a:t>
            </a:r>
            <a:r>
              <a:rPr lang="en-US" dirty="0" smtClean="0"/>
              <a:t>. London: </a:t>
            </a:r>
            <a:r>
              <a:rPr lang="en-US" dirty="0" err="1" smtClean="0"/>
              <a:t>Routledge</a:t>
            </a:r>
            <a:r>
              <a:rPr lang="en-US" dirty="0" smtClean="0"/>
              <a:t>. </a:t>
            </a:r>
            <a:r>
              <a:rPr lang="en-US" dirty="0" smtClean="0">
                <a:hlinkClick r:id="rId2"/>
              </a:rPr>
              <a:t>ISBN </a:t>
            </a:r>
            <a:r>
              <a:rPr lang="en-US" dirty="0" smtClean="0">
                <a:hlinkClick r:id="rId2"/>
              </a:rPr>
              <a:t>978-0415317764</a:t>
            </a:r>
            <a:endParaRPr lang="en-US" dirty="0" smtClean="0"/>
          </a:p>
          <a:p>
            <a:pPr>
              <a:buNone/>
            </a:pPr>
            <a:r>
              <a:rPr lang="en-US" dirty="0" err="1" smtClean="0"/>
              <a:t>Labov</a:t>
            </a:r>
            <a:r>
              <a:rPr lang="en-US" dirty="0" smtClean="0"/>
              <a:t>, W. (1972). Academic ignorance and black intelligence. </a:t>
            </a:r>
            <a:r>
              <a:rPr lang="en-US" i="1" dirty="0" smtClean="0"/>
              <a:t>The </a:t>
            </a:r>
            <a:r>
              <a:rPr lang="en-US" i="1" dirty="0" smtClean="0"/>
              <a:t>Atlantic Online. </a:t>
            </a:r>
            <a:r>
              <a:rPr lang="en-US" i="1" dirty="0" smtClean="0">
                <a:hlinkClick r:id="rId3"/>
              </a:rPr>
              <a:t>http://www.theatlantic.com/past/docs/issues/95sep/ets/labo.htm</a:t>
            </a:r>
            <a:endParaRPr lang="en-US" dirty="0" smtClean="0"/>
          </a:p>
          <a:p>
            <a:pPr>
              <a:buNone/>
            </a:pPr>
            <a:r>
              <a:rPr lang="en-US" dirty="0" smtClean="0">
                <a:hlinkClick r:id="rId4"/>
              </a:rPr>
              <a:t>http</a:t>
            </a:r>
            <a:r>
              <a:rPr lang="en-US" dirty="0" smtClean="0">
                <a:hlinkClick r:id="rId4"/>
              </a:rPr>
              <a:t>://</a:t>
            </a:r>
            <a:r>
              <a:rPr lang="en-US" dirty="0" smtClean="0">
                <a:hlinkClick r:id="rId4"/>
              </a:rPr>
              <a:t>www.hawaii.edu/satocenter/langnet/definitions/aave.html</a:t>
            </a:r>
            <a:r>
              <a:rPr lang="en-US" dirty="0" smtClean="0"/>
              <a:t>.</a:t>
            </a:r>
          </a:p>
          <a:p>
            <a:pPr>
              <a:buNone/>
            </a:pPr>
            <a:r>
              <a:rPr lang="en-US" dirty="0" smtClean="0">
                <a:hlinkClick r:id="rId5" action="ppaction://hlinkfile"/>
              </a:rPr>
              <a:t>Helfrick </a:t>
            </a:r>
            <a:r>
              <a:rPr lang="en-US" smtClean="0">
                <a:hlinkClick r:id="rId5" action="ppaction://hlinkfile"/>
              </a:rPr>
              <a:t>Literature Review</a:t>
            </a:r>
            <a:r>
              <a:rPr lang="en-US"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Today’s world demands a new way of teaching that is grounded in an understanding of the role of culture and language in learning (Villegas &amp; Lucas, 2007</a:t>
            </a:r>
            <a:r>
              <a:rPr lang="en-US" dirty="0" smtClean="0"/>
              <a:t>).</a:t>
            </a:r>
          </a:p>
          <a:p>
            <a:pPr marL="0" indent="0">
              <a:buNone/>
            </a:pPr>
            <a:r>
              <a:rPr lang="en-US" dirty="0" smtClean="0">
                <a:hlinkClick r:id="rId2"/>
              </a:rPr>
              <a:t>http</a:t>
            </a:r>
            <a:r>
              <a:rPr lang="en-US" dirty="0" smtClean="0">
                <a:hlinkClick r:id="rId2"/>
              </a:rPr>
              <a:t>://</a:t>
            </a:r>
            <a:r>
              <a:rPr lang="en-US" dirty="0" smtClean="0">
                <a:hlinkClick r:id="rId2"/>
              </a:rPr>
              <a:t>www.ncte.org/positions/statements/righttoownlanguage</a:t>
            </a:r>
            <a:endParaRPr lang="en-US" dirty="0" smtClean="0"/>
          </a:p>
          <a:p>
            <a:pPr marL="0" indent="0">
              <a:buNone/>
            </a:pPr>
            <a:r>
              <a:rPr lang="en-US" dirty="0" smtClean="0"/>
              <a:t>All students are enriched by learning about the variety of language expressions.</a:t>
            </a:r>
            <a:endParaRPr lang="en-US" dirty="0" smtClean="0"/>
          </a:p>
          <a:p>
            <a:pPr marL="0" indent="0">
              <a:buNone/>
            </a:pPr>
            <a:endParaRPr lang="en-US" dirty="0"/>
          </a:p>
        </p:txBody>
      </p:sp>
    </p:spTree>
    <p:extLst>
      <p:ext uri="{BB962C8B-B14F-4D97-AF65-F5344CB8AC3E}">
        <p14:creationId xmlns="" xmlns:p14="http://schemas.microsoft.com/office/powerpoint/2010/main" val="273898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Dialects of the U.S.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American English (</a:t>
            </a:r>
            <a:r>
              <a:rPr lang="en-US" dirty="0" err="1" smtClean="0"/>
              <a:t>AmE</a:t>
            </a:r>
            <a:r>
              <a:rPr lang="en-US" dirty="0" smtClean="0"/>
              <a:t>, </a:t>
            </a:r>
            <a:r>
              <a:rPr lang="en-US" dirty="0" err="1" smtClean="0"/>
              <a:t>AmEng</a:t>
            </a:r>
            <a:r>
              <a:rPr lang="en-US" dirty="0" smtClean="0"/>
              <a:t>, </a:t>
            </a:r>
            <a:r>
              <a:rPr lang="en-US" dirty="0" err="1" smtClean="0"/>
              <a:t>USEng</a:t>
            </a:r>
            <a:r>
              <a:rPr lang="en-US" dirty="0" smtClean="0"/>
              <a:t>)</a:t>
            </a:r>
          </a:p>
          <a:p>
            <a:pPr>
              <a:buNone/>
            </a:pPr>
            <a:r>
              <a:rPr lang="en-US" dirty="0" smtClean="0"/>
              <a:t>Cultural</a:t>
            </a:r>
            <a:endParaRPr lang="en-US" dirty="0" smtClean="0"/>
          </a:p>
          <a:p>
            <a:r>
              <a:rPr lang="en-US" dirty="0" smtClean="0"/>
              <a:t>        African-American Vernacular English (AAVE)</a:t>
            </a:r>
          </a:p>
          <a:p>
            <a:r>
              <a:rPr lang="en-US" dirty="0" smtClean="0"/>
              <a:t>        Chicano English</a:t>
            </a:r>
          </a:p>
          <a:p>
            <a:r>
              <a:rPr lang="en-US" dirty="0" smtClean="0"/>
              <a:t>        General American</a:t>
            </a:r>
          </a:p>
          <a:p>
            <a:r>
              <a:rPr lang="en-US" dirty="0" smtClean="0"/>
              <a:t>        New York Latino English</a:t>
            </a:r>
          </a:p>
          <a:p>
            <a:r>
              <a:rPr lang="en-US" dirty="0" smtClean="0"/>
              <a:t>        Pennsylvania </a:t>
            </a:r>
            <a:r>
              <a:rPr lang="en-US" dirty="0" err="1" smtClean="0"/>
              <a:t>Dutchified</a:t>
            </a:r>
            <a:r>
              <a:rPr lang="en-US" dirty="0" smtClean="0"/>
              <a:t> English</a:t>
            </a:r>
          </a:p>
          <a:p>
            <a:r>
              <a:rPr lang="en-US" dirty="0" smtClean="0"/>
              <a:t>        </a:t>
            </a:r>
            <a:r>
              <a:rPr lang="en-US" dirty="0" err="1" smtClean="0"/>
              <a:t>Yeshivish</a:t>
            </a:r>
            <a:endParaRPr lang="en-US" dirty="0" smtClean="0"/>
          </a:p>
          <a:p>
            <a:r>
              <a:rPr lang="en-US" dirty="0" smtClean="0"/>
              <a:t>        </a:t>
            </a:r>
            <a:r>
              <a:rPr lang="en-US" dirty="0" err="1" smtClean="0"/>
              <a:t>Yinglish</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Dialects of </a:t>
            </a:r>
            <a:r>
              <a:rPr lang="en-US" dirty="0" smtClean="0"/>
              <a:t>the South</a:t>
            </a:r>
            <a:endParaRPr lang="en-US" dirty="0"/>
          </a:p>
        </p:txBody>
      </p:sp>
      <p:sp>
        <p:nvSpPr>
          <p:cNvPr id="3" name="Content Placeholder 2"/>
          <p:cNvSpPr>
            <a:spLocks noGrp="1"/>
          </p:cNvSpPr>
          <p:nvPr>
            <p:ph idx="1"/>
          </p:nvPr>
        </p:nvSpPr>
        <p:spPr>
          <a:xfrm>
            <a:off x="457200" y="1295400"/>
            <a:ext cx="8229600" cy="5334000"/>
          </a:xfrm>
        </p:spPr>
        <p:txBody>
          <a:bodyPr>
            <a:normAutofit fontScale="47500" lnSpcReduction="20000"/>
          </a:bodyPr>
          <a:lstStyle/>
          <a:p>
            <a:pPr>
              <a:buNone/>
            </a:pPr>
            <a:r>
              <a:rPr lang="en-US" sz="4200" dirty="0" smtClean="0"/>
              <a:t>Southern English</a:t>
            </a:r>
          </a:p>
          <a:p>
            <a:endParaRPr lang="en-US" sz="3700" dirty="0" smtClean="0"/>
          </a:p>
          <a:p>
            <a:r>
              <a:rPr lang="en-US" sz="3700" dirty="0" smtClean="0"/>
              <a:t>    Tidewater accent</a:t>
            </a:r>
          </a:p>
          <a:p>
            <a:r>
              <a:rPr lang="en-US" sz="3700" dirty="0" smtClean="0"/>
              <a:t>    Virginia Piedmont</a:t>
            </a:r>
          </a:p>
          <a:p>
            <a:r>
              <a:rPr lang="en-US" sz="3700" dirty="0" smtClean="0"/>
              <a:t>    Virginia Tidewater [3]</a:t>
            </a:r>
          </a:p>
          <a:p>
            <a:r>
              <a:rPr lang="en-US" sz="3700" dirty="0" smtClean="0"/>
              <a:t>    Coastal Southeastern (Charleston, South Carolina, Savannah, Georgia area)</a:t>
            </a:r>
          </a:p>
          <a:p>
            <a:r>
              <a:rPr lang="en-US" sz="3700" dirty="0" smtClean="0"/>
              <a:t>    Cajun English</a:t>
            </a:r>
          </a:p>
          <a:p>
            <a:r>
              <a:rPr lang="en-US" sz="3700" dirty="0" smtClean="0"/>
              <a:t>    </a:t>
            </a:r>
            <a:r>
              <a:rPr lang="en-US" sz="3700" dirty="0" err="1" smtClean="0"/>
              <a:t>Harkers</a:t>
            </a:r>
            <a:r>
              <a:rPr lang="en-US" sz="3700" dirty="0" smtClean="0"/>
              <a:t> Island English (North Carolina)</a:t>
            </a:r>
          </a:p>
          <a:p>
            <a:r>
              <a:rPr lang="en-US" sz="3700" dirty="0" smtClean="0"/>
              <a:t>    Ozark English</a:t>
            </a:r>
          </a:p>
          <a:p>
            <a:r>
              <a:rPr lang="en-US" sz="3700" dirty="0" smtClean="0"/>
              <a:t>    Piedmont Dialect</a:t>
            </a:r>
          </a:p>
          <a:p>
            <a:r>
              <a:rPr lang="en-US" sz="3700" dirty="0" smtClean="0"/>
              <a:t>    Southern Highland English</a:t>
            </a:r>
          </a:p>
          <a:p>
            <a:r>
              <a:rPr lang="en-US" sz="3700" dirty="0" smtClean="0"/>
              <a:t>    Florida Cracker Dialect</a:t>
            </a:r>
          </a:p>
          <a:p>
            <a:r>
              <a:rPr lang="en-US" sz="3700" dirty="0" smtClean="0"/>
              <a:t>    Gullah or </a:t>
            </a:r>
            <a:r>
              <a:rPr lang="en-US" sz="3700" dirty="0" err="1" smtClean="0"/>
              <a:t>Geechee</a:t>
            </a:r>
            <a:endParaRPr lang="en-US" sz="3700" dirty="0" smtClean="0"/>
          </a:p>
          <a:p>
            <a:r>
              <a:rPr lang="en-US" sz="3700" dirty="0" smtClean="0"/>
              <a:t>    </a:t>
            </a:r>
            <a:r>
              <a:rPr lang="en-US" sz="3700" dirty="0" err="1" smtClean="0"/>
              <a:t>Tampanian</a:t>
            </a:r>
            <a:r>
              <a:rPr lang="en-US" sz="3700" dirty="0" smtClean="0"/>
              <a:t> English</a:t>
            </a:r>
          </a:p>
          <a:p>
            <a:r>
              <a:rPr lang="en-US" sz="3700" dirty="0" smtClean="0"/>
              <a:t>    Texan</a:t>
            </a:r>
          </a:p>
          <a:p>
            <a:r>
              <a:rPr lang="en-US" sz="3700" dirty="0" smtClean="0"/>
              <a:t>    </a:t>
            </a:r>
            <a:r>
              <a:rPr lang="en-US" sz="3700" dirty="0" err="1" smtClean="0"/>
              <a:t>Yat</a:t>
            </a:r>
            <a:r>
              <a:rPr lang="en-US" sz="3700" dirty="0" smtClean="0"/>
              <a:t> (New Orleans)</a:t>
            </a:r>
          </a:p>
          <a:p>
            <a:r>
              <a:rPr lang="en-US" sz="3700" dirty="0" smtClean="0"/>
              <a:t>    </a:t>
            </a:r>
            <a:r>
              <a:rPr lang="en-US" sz="3700" dirty="0" err="1" smtClean="0"/>
              <a:t>Ocracoke</a:t>
            </a:r>
            <a:endParaRPr lang="en-US" sz="3700" dirty="0" smtClean="0"/>
          </a:p>
          <a:p>
            <a:endParaRPr lang="en-US" sz="37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Switching</a:t>
            </a:r>
            <a:endParaRPr lang="en-US" dirty="0"/>
          </a:p>
        </p:txBody>
      </p:sp>
      <p:sp>
        <p:nvSpPr>
          <p:cNvPr id="3" name="Content Placeholder 2"/>
          <p:cNvSpPr>
            <a:spLocks noGrp="1"/>
          </p:cNvSpPr>
          <p:nvPr>
            <p:ph idx="1"/>
          </p:nvPr>
        </p:nvSpPr>
        <p:spPr/>
        <p:txBody>
          <a:bodyPr/>
          <a:lstStyle/>
          <a:p>
            <a:pPr>
              <a:buNone/>
            </a:pPr>
            <a:r>
              <a:rPr lang="en-US" dirty="0" smtClean="0"/>
              <a:t>	In </a:t>
            </a:r>
            <a:r>
              <a:rPr lang="en-US" dirty="0" smtClean="0"/>
              <a:t>linguistics, </a:t>
            </a:r>
            <a:r>
              <a:rPr lang="en-US" b="1" dirty="0" smtClean="0"/>
              <a:t>code-switching</a:t>
            </a:r>
            <a:r>
              <a:rPr lang="en-US" dirty="0" smtClean="0"/>
              <a:t> is the concurrent use of more than one language, or language variety, in conversation</a:t>
            </a:r>
            <a:r>
              <a:rPr lang="en-US" dirty="0" smtClean="0"/>
              <a:t>. Multilinguals—people </a:t>
            </a:r>
            <a:r>
              <a:rPr lang="en-US" dirty="0" smtClean="0"/>
              <a:t>who speak more than one language—sometimes use elements of multiple languages in conversing with each other. Thus, code-switching is the use of more than one linguistic variety in a manner consistent with the syntax and phonology of each variety.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African-American Vernacular English?</a:t>
            </a:r>
            <a:endParaRPr lang="en-US" dirty="0"/>
          </a:p>
        </p:txBody>
      </p:sp>
      <p:sp>
        <p:nvSpPr>
          <p:cNvPr id="3" name="Content Placeholder 2"/>
          <p:cNvSpPr>
            <a:spLocks noGrp="1"/>
          </p:cNvSpPr>
          <p:nvPr>
            <p:ph idx="1"/>
          </p:nvPr>
        </p:nvSpPr>
        <p:spPr/>
        <p:txBody>
          <a:bodyPr/>
          <a:lstStyle/>
          <a:p>
            <a:r>
              <a:rPr lang="en-US" dirty="0" smtClean="0"/>
              <a:t>AAVE does not have a vocabulary separate from other varieties of English. However AAVE speakers do use some words which are not found in other varieties and furthermore use some English words in ways that differ from the standard dialects. </a:t>
            </a:r>
            <a:endParaRPr lang="en-US" dirty="0" smtClean="0"/>
          </a:p>
          <a:p>
            <a:r>
              <a:rPr lang="en-US" dirty="0" smtClean="0"/>
              <a:t>AAVE has a complex grammar, which includes rules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the </a:t>
            </a:r>
            <a:r>
              <a:rPr lang="en-US" dirty="0" smtClean="0"/>
              <a:t>Code-Switching and Multi-</a:t>
            </a:r>
            <a:r>
              <a:rPr lang="en-US" dirty="0" err="1" smtClean="0"/>
              <a:t>Literacies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Problem: </a:t>
            </a:r>
          </a:p>
          <a:p>
            <a:pPr marL="0" indent="0">
              <a:buNone/>
            </a:pPr>
            <a:r>
              <a:rPr lang="en-US" sz="2800" dirty="0" smtClean="0"/>
              <a:t>Teachers often underrate the reading, writing, and speaking performances (Wheeler, 2008).</a:t>
            </a:r>
          </a:p>
          <a:p>
            <a:pPr marL="0" indent="0">
              <a:buNone/>
            </a:pPr>
            <a:endParaRPr lang="en-US" sz="2800" dirty="0" smtClean="0"/>
          </a:p>
          <a:p>
            <a:pPr marL="0" indent="0">
              <a:buNone/>
            </a:pPr>
            <a:r>
              <a:rPr lang="en-US" sz="2800" dirty="0" smtClean="0"/>
              <a:t>Problems may stem from</a:t>
            </a:r>
          </a:p>
          <a:p>
            <a:r>
              <a:rPr lang="en-US" sz="2800" dirty="0"/>
              <a:t>t</a:t>
            </a:r>
            <a:r>
              <a:rPr lang="en-US" sz="2800" dirty="0" smtClean="0"/>
              <a:t>he traditional Language Arts Lens.</a:t>
            </a:r>
          </a:p>
          <a:p>
            <a:r>
              <a:rPr lang="en-US" sz="2800" dirty="0"/>
              <a:t>l</a:t>
            </a:r>
            <a:r>
              <a:rPr lang="en-US" sz="2800" dirty="0" smtClean="0"/>
              <a:t>ess than adequate teacher prep programs.</a:t>
            </a:r>
          </a:p>
          <a:p>
            <a:pPr marL="0" indent="0">
              <a:buNone/>
            </a:pPr>
            <a:endParaRPr lang="en-US" sz="2800" dirty="0" smtClean="0"/>
          </a:p>
          <a:p>
            <a:endParaRPr lang="en-US" sz="2800" dirty="0" smtClean="0"/>
          </a:p>
          <a:p>
            <a:endParaRPr lang="en-US" dirty="0" smtClean="0"/>
          </a:p>
          <a:p>
            <a:endParaRPr lang="en-US" dirty="0"/>
          </a:p>
        </p:txBody>
      </p:sp>
    </p:spTree>
    <p:extLst>
      <p:ext uri="{BB962C8B-B14F-4D97-AF65-F5344CB8AC3E}">
        <p14:creationId xmlns="" xmlns:p14="http://schemas.microsoft.com/office/powerpoint/2010/main" val="236373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Responsiveness to Teaching Language Arts: Trends in Research</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Linguistic Insight</a:t>
            </a:r>
          </a:p>
          <a:p>
            <a:pPr lvl="1"/>
            <a:r>
              <a:rPr lang="en-US" dirty="0" smtClean="0"/>
              <a:t>Traditional correction methods (</a:t>
            </a:r>
            <a:r>
              <a:rPr lang="en-US" dirty="0" err="1" smtClean="0"/>
              <a:t>Adger</a:t>
            </a:r>
            <a:r>
              <a:rPr lang="en-US" dirty="0" smtClean="0"/>
              <a:t>, Wolfram, &amp; Christian, 2007).</a:t>
            </a:r>
          </a:p>
          <a:p>
            <a:pPr lvl="1"/>
            <a:r>
              <a:rPr lang="en-US" dirty="0" smtClean="0"/>
              <a:t>Teachers’ negative attitudes (Godley et al., 2006)</a:t>
            </a:r>
          </a:p>
          <a:p>
            <a:pPr lvl="1"/>
            <a:r>
              <a:rPr lang="en-US" dirty="0" smtClean="0"/>
              <a:t>Teachers’ lower expectations</a:t>
            </a:r>
          </a:p>
          <a:p>
            <a:pPr lvl="1"/>
            <a:r>
              <a:rPr lang="en-US" dirty="0" smtClean="0"/>
              <a:t>Students’ lower academic achievement</a:t>
            </a:r>
          </a:p>
          <a:p>
            <a:pPr lvl="1"/>
            <a:r>
              <a:rPr lang="en-US" dirty="0" smtClean="0"/>
              <a:t>Trend: Students are following correct language patterns in their communities (Wheeler &amp; Swords, 2006)</a:t>
            </a:r>
          </a:p>
        </p:txBody>
      </p:sp>
    </p:spTree>
    <p:extLst>
      <p:ext uri="{BB962C8B-B14F-4D97-AF65-F5344CB8AC3E}">
        <p14:creationId xmlns="" xmlns:p14="http://schemas.microsoft.com/office/powerpoint/2010/main" val="789350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1250</Words>
  <Application>Microsoft Office PowerPoint</Application>
  <PresentationFormat>On-screen Show (4:3)</PresentationFormat>
  <Paragraphs>164</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African American Vernacular English, Code-Switching and the K-12 Inclusive, Multi-Literate Classroom</vt:lpstr>
      <vt:lpstr>Outline of Presentation</vt:lpstr>
      <vt:lpstr>Introduction</vt:lpstr>
      <vt:lpstr>English Dialects of the U.S.</vt:lpstr>
      <vt:lpstr>English Dialects of the South</vt:lpstr>
      <vt:lpstr>Code Switching</vt:lpstr>
      <vt:lpstr>What is African-American Vernacular English?</vt:lpstr>
      <vt:lpstr>Significance of the Code-Switching and Multi-Literacies</vt:lpstr>
      <vt:lpstr>Cultural Responsiveness to Teaching Language Arts: Trends in Research</vt:lpstr>
      <vt:lpstr>AAVE is a Grammatical Language</vt:lpstr>
      <vt:lpstr>What is Code  Switching?</vt:lpstr>
      <vt:lpstr>Three important Elements for Teaching Code Switching</vt:lpstr>
      <vt:lpstr>Grammar</vt:lpstr>
      <vt:lpstr>Grammar 2</vt:lpstr>
      <vt:lpstr>Grammar 3</vt:lpstr>
      <vt:lpstr>Double Negatives</vt:lpstr>
      <vt:lpstr>A Five-Step Process to Code Switching</vt:lpstr>
      <vt:lpstr>Code Switching Chart</vt:lpstr>
      <vt:lpstr>Small Group Interactive Activities</vt:lpstr>
      <vt:lpstr>Lesson Plans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 Vernacular English, Code-Switching and the K-12 Inclusive Classroom</dc:title>
  <dc:creator>Rebecca McMullen</dc:creator>
  <cp:lastModifiedBy>Victoria Deneroff</cp:lastModifiedBy>
  <cp:revision>131</cp:revision>
  <cp:lastPrinted>2012-03-03T18:21:02Z</cp:lastPrinted>
  <dcterms:created xsi:type="dcterms:W3CDTF">2012-03-03T18:10:31Z</dcterms:created>
  <dcterms:modified xsi:type="dcterms:W3CDTF">2012-03-05T03:18:59Z</dcterms:modified>
</cp:coreProperties>
</file>